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media/image4.gif>
</file>

<file path=ppt/media/image5.gif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14a7517404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14a7517404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4a7517404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14a7517404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4a7517404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4a7517404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4a7517404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14a7517404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4a7517404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4a7517404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4a7517404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4a7517404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4a7517404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4a7517404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4a7517404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14a7517404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4a7517404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4a7517404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4a7517404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4a7517404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4a7517404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4a7517404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4a7517404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4a7517404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14a7517404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14a7517404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4a7517404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14a7517404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4a7517404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4a7517404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4a7517404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4a7517404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Citadel</a:t>
            </a:r>
            <a:r>
              <a:rPr lang="en-GB"/>
              <a:t> Oldtown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modern solution for </a:t>
            </a:r>
            <a:r>
              <a:rPr lang="en-GB">
                <a:solidFill>
                  <a:srgbClr val="FFE599"/>
                </a:solidFill>
              </a:rPr>
              <a:t>Book</a:t>
            </a:r>
            <a:r>
              <a:rPr lang="en-GB"/>
              <a:t> Lovers and </a:t>
            </a:r>
            <a:r>
              <a:rPr lang="en-GB">
                <a:solidFill>
                  <a:srgbClr val="6D9EEB"/>
                </a:solidFill>
              </a:rPr>
              <a:t>GOT</a:t>
            </a:r>
            <a:r>
              <a:rPr lang="en-GB"/>
              <a:t> Fans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Technical overview</a:t>
            </a:r>
            <a:endParaRPr b="1" sz="3600"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Lightweight database</a:t>
            </a:r>
            <a:endParaRPr b="1" sz="2400">
              <a:solidFill>
                <a:srgbClr val="EFEFEF"/>
              </a:solidFill>
            </a:endParaRPr>
          </a:p>
          <a:p>
            <a:pPr indent="-387350" lvl="0" marL="457200" rtl="0" algn="l">
              <a:spcBef>
                <a:spcPts val="1200"/>
              </a:spcBef>
              <a:spcAft>
                <a:spcPts val="0"/>
              </a:spcAft>
              <a:buSzPts val="2500"/>
              <a:buChar char="-"/>
            </a:pPr>
            <a:r>
              <a:rPr lang="en-GB"/>
              <a:t>The system uses a JSON file (</a:t>
            </a:r>
            <a:r>
              <a:rPr lang="en-GB">
                <a:solidFill>
                  <a:srgbClr val="93C47D"/>
                </a:solidFill>
              </a:rPr>
              <a:t>users.json</a:t>
            </a:r>
            <a:r>
              <a:rPr lang="en-GB"/>
              <a:t>) as a local, lightweight database to store user data and book collections.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Technical overview</a:t>
            </a:r>
            <a:endParaRPr b="1" sz="3600"/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Lightweight database</a:t>
            </a:r>
            <a:endParaRPr b="1" sz="2400">
              <a:solidFill>
                <a:srgbClr val="EFEFEF"/>
              </a:solidFill>
            </a:endParaRPr>
          </a:p>
          <a:p>
            <a:pPr indent="-387350" lvl="0" marL="457200" rtl="0" algn="l">
              <a:spcBef>
                <a:spcPts val="1200"/>
              </a:spcBef>
              <a:spcAft>
                <a:spcPts val="0"/>
              </a:spcAft>
              <a:buSzPts val="2500"/>
              <a:buChar char="-"/>
            </a:pPr>
            <a:r>
              <a:rPr lang="en-GB"/>
              <a:t>The system uses a JSON file (</a:t>
            </a:r>
            <a:r>
              <a:rPr lang="en-GB">
                <a:solidFill>
                  <a:srgbClr val="93C47D"/>
                </a:solidFill>
              </a:rPr>
              <a:t>users.json</a:t>
            </a:r>
            <a:r>
              <a:rPr lang="en-GB"/>
              <a:t>) as a local, lightweight database to store user data and book collections.</a:t>
            </a:r>
            <a:endParaRPr b="1">
              <a:solidFill>
                <a:srgbClr val="6D9EEB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Core components</a:t>
            </a:r>
            <a:endParaRPr b="1">
              <a:solidFill>
                <a:srgbClr val="6D9EEB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b="1" lang="en-GB">
                <a:solidFill>
                  <a:srgbClr val="FFD966"/>
                </a:solidFill>
              </a:rPr>
              <a:t>User module</a:t>
            </a:r>
            <a:r>
              <a:rPr lang="en-GB"/>
              <a:t>: Handles user registration and login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Technical overview</a:t>
            </a:r>
            <a:endParaRPr b="1" sz="3600"/>
          </a:p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Lightweight database</a:t>
            </a:r>
            <a:endParaRPr b="1" sz="2400">
              <a:solidFill>
                <a:srgbClr val="EFEFEF"/>
              </a:solidFill>
            </a:endParaRPr>
          </a:p>
          <a:p>
            <a:pPr indent="-387350" lvl="0" marL="457200" rtl="0" algn="l">
              <a:spcBef>
                <a:spcPts val="1200"/>
              </a:spcBef>
              <a:spcAft>
                <a:spcPts val="0"/>
              </a:spcAft>
              <a:buSzPts val="2500"/>
              <a:buChar char="-"/>
            </a:pPr>
            <a:r>
              <a:rPr lang="en-GB"/>
              <a:t>The system uses a JSON file (</a:t>
            </a:r>
            <a:r>
              <a:rPr lang="en-GB">
                <a:solidFill>
                  <a:srgbClr val="93C47D"/>
                </a:solidFill>
              </a:rPr>
              <a:t>users.json</a:t>
            </a:r>
            <a:r>
              <a:rPr lang="en-GB"/>
              <a:t>) as a local, lightweight database to store user data and book collections.</a:t>
            </a:r>
            <a:endParaRPr b="1">
              <a:solidFill>
                <a:srgbClr val="6D9EEB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Core components</a:t>
            </a:r>
            <a:endParaRPr b="1">
              <a:solidFill>
                <a:srgbClr val="6D9EEB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b="1" lang="en-GB">
                <a:solidFill>
                  <a:srgbClr val="FFD966"/>
                </a:solidFill>
              </a:rPr>
              <a:t>User module</a:t>
            </a:r>
            <a:r>
              <a:rPr lang="en-GB"/>
              <a:t>: Handles user registration and login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-GB">
                <a:solidFill>
                  <a:srgbClr val="FFD966"/>
                </a:solidFill>
              </a:rPr>
              <a:t>Book module</a:t>
            </a:r>
            <a:r>
              <a:rPr lang="en-GB"/>
              <a:t>: Manages book details and operations like adding and viewing books.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Technical overview</a:t>
            </a:r>
            <a:endParaRPr b="1" sz="3600"/>
          </a:p>
        </p:txBody>
      </p:sp>
      <p:sp>
        <p:nvSpPr>
          <p:cNvPr id="130" name="Google Shape;130;p25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Lightweight database</a:t>
            </a:r>
            <a:endParaRPr b="1" sz="2400">
              <a:solidFill>
                <a:srgbClr val="EFEFEF"/>
              </a:solidFill>
            </a:endParaRPr>
          </a:p>
          <a:p>
            <a:pPr indent="-387350" lvl="0" marL="457200" rtl="0" algn="l">
              <a:spcBef>
                <a:spcPts val="1200"/>
              </a:spcBef>
              <a:spcAft>
                <a:spcPts val="0"/>
              </a:spcAft>
              <a:buSzPts val="2500"/>
              <a:buChar char="-"/>
            </a:pPr>
            <a:r>
              <a:rPr lang="en-GB"/>
              <a:t>The system uses a JSON file (</a:t>
            </a:r>
            <a:r>
              <a:rPr lang="en-GB">
                <a:solidFill>
                  <a:srgbClr val="93C47D"/>
                </a:solidFill>
              </a:rPr>
              <a:t>users.json</a:t>
            </a:r>
            <a:r>
              <a:rPr lang="en-GB"/>
              <a:t>) as a local, lightweight database to store user data and book collections.</a:t>
            </a:r>
            <a:endParaRPr b="1">
              <a:solidFill>
                <a:srgbClr val="6D9EEB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Core components</a:t>
            </a:r>
            <a:endParaRPr b="1">
              <a:solidFill>
                <a:srgbClr val="6D9EEB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b="1" lang="en-GB">
                <a:solidFill>
                  <a:srgbClr val="FFD966"/>
                </a:solidFill>
              </a:rPr>
              <a:t>User module</a:t>
            </a:r>
            <a:r>
              <a:rPr lang="en-GB"/>
              <a:t>: Handles user registration and login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-GB">
                <a:solidFill>
                  <a:srgbClr val="FFD966"/>
                </a:solidFill>
              </a:rPr>
              <a:t>Book module</a:t>
            </a:r>
            <a:r>
              <a:rPr lang="en-GB"/>
              <a:t>: Manages book details and operations like adding and viewing books.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-GB">
                <a:solidFill>
                  <a:srgbClr val="FFD966"/>
                </a:solidFill>
              </a:rPr>
              <a:t>Custom Display module</a:t>
            </a:r>
            <a:r>
              <a:rPr lang="en-GB"/>
              <a:t>: Custom printing module based on </a:t>
            </a:r>
            <a:r>
              <a:rPr b="1" lang="en-GB">
                <a:solidFill>
                  <a:srgbClr val="6FA8DC"/>
                </a:solidFill>
              </a:rPr>
              <a:t>GOT</a:t>
            </a:r>
            <a:r>
              <a:rPr lang="en-GB"/>
              <a:t> and </a:t>
            </a:r>
            <a:r>
              <a:rPr b="1" lang="en-GB"/>
              <a:t>ASCII </a:t>
            </a:r>
            <a:r>
              <a:rPr lang="en-GB"/>
              <a:t>art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Development process</a:t>
            </a:r>
            <a:endParaRPr b="1" sz="3600"/>
          </a:p>
        </p:txBody>
      </p:sp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Planning</a:t>
            </a:r>
            <a:endParaRPr b="1" sz="2400"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0000" y="1146250"/>
            <a:ext cx="3848575" cy="384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Development process</a:t>
            </a:r>
            <a:endParaRPr b="1" sz="3600"/>
          </a:p>
        </p:txBody>
      </p:sp>
      <p:sp>
        <p:nvSpPr>
          <p:cNvPr id="143" name="Google Shape;143;p27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Implementation</a:t>
            </a:r>
            <a:endParaRPr b="1" sz="2400"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9875" y="1306675"/>
            <a:ext cx="474345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Development process</a:t>
            </a:r>
            <a:endParaRPr b="1" sz="3600"/>
          </a:p>
        </p:txBody>
      </p:sp>
      <p:sp>
        <p:nvSpPr>
          <p:cNvPr id="150" name="Google Shape;150;p28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Testing</a:t>
            </a:r>
            <a:endParaRPr b="1" sz="2400"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6525" y="1284500"/>
            <a:ext cx="4174900" cy="314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>
            <p:ph type="title"/>
          </p:nvPr>
        </p:nvSpPr>
        <p:spPr>
          <a:xfrm>
            <a:off x="353675" y="1309725"/>
            <a:ext cx="8520600" cy="10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0"/>
              <a:t>Thank you</a:t>
            </a:r>
            <a:endParaRPr b="1" sz="6000"/>
          </a:p>
        </p:txBody>
      </p:sp>
      <p:sp>
        <p:nvSpPr>
          <p:cNvPr id="157" name="Google Shape;157;p29"/>
          <p:cNvSpPr txBox="1"/>
          <p:nvPr>
            <p:ph idx="1" type="body"/>
          </p:nvPr>
        </p:nvSpPr>
        <p:spPr>
          <a:xfrm>
            <a:off x="311700" y="2643125"/>
            <a:ext cx="8520600" cy="28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Open for questions and feedback 😎</a:t>
            </a:r>
            <a:endParaRPr b="1" sz="2400"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The challenge</a:t>
            </a:r>
            <a:endParaRPr b="1" sz="3600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For many readers, managing a personal book collection can be overwhelming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The challenge</a:t>
            </a:r>
            <a:endParaRPr b="1" sz="3600"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For many readers, managing a personal book collection can be overwhelming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Issues like keeping track of </a:t>
            </a:r>
            <a:r>
              <a:rPr lang="en-GB">
                <a:solidFill>
                  <a:srgbClr val="93C47D"/>
                </a:solidFill>
              </a:rPr>
              <a:t>read</a:t>
            </a:r>
            <a:r>
              <a:rPr lang="en-GB"/>
              <a:t> vs. </a:t>
            </a:r>
            <a:r>
              <a:rPr lang="en-GB">
                <a:solidFill>
                  <a:srgbClr val="E06666"/>
                </a:solidFill>
              </a:rPr>
              <a:t>unread</a:t>
            </a:r>
            <a:r>
              <a:rPr lang="en-GB"/>
              <a:t> books, remembering notes, and organizing favorite books often lead to frustration 😠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Current solutions are bad</a:t>
            </a:r>
            <a:endParaRPr b="1" sz="3600"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Existing apps are often too </a:t>
            </a:r>
            <a:r>
              <a:rPr lang="en-GB">
                <a:solidFill>
                  <a:srgbClr val="E06666"/>
                </a:solidFill>
              </a:rPr>
              <a:t>complex</a:t>
            </a:r>
            <a:r>
              <a:rPr lang="en-GB"/>
              <a:t>, require internet access, or are overloaded with features that distract from core needs 😫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Current solutions are bad</a:t>
            </a:r>
            <a:endParaRPr b="1" sz="3600"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Existing apps are often too </a:t>
            </a:r>
            <a:r>
              <a:rPr lang="en-GB">
                <a:solidFill>
                  <a:srgbClr val="E06666"/>
                </a:solidFill>
              </a:rPr>
              <a:t>complex</a:t>
            </a:r>
            <a:r>
              <a:rPr lang="en-GB"/>
              <a:t>, require internet access, or are overloaded with features that distract from core needs 😫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Some readers prefer a </a:t>
            </a:r>
            <a:r>
              <a:rPr lang="en-GB">
                <a:solidFill>
                  <a:srgbClr val="6AA84F"/>
                </a:solidFill>
              </a:rPr>
              <a:t>simple</a:t>
            </a:r>
            <a:r>
              <a:rPr lang="en-GB"/>
              <a:t>, </a:t>
            </a:r>
            <a:r>
              <a:rPr lang="en-GB">
                <a:solidFill>
                  <a:srgbClr val="CCCCCC"/>
                </a:solidFill>
              </a:rPr>
              <a:t>offline</a:t>
            </a:r>
            <a:r>
              <a:rPr lang="en-GB"/>
              <a:t>, and </a:t>
            </a:r>
            <a:r>
              <a:rPr lang="en-GB">
                <a:solidFill>
                  <a:srgbClr val="CCCCCC"/>
                </a:solidFill>
              </a:rPr>
              <a:t>lightweight</a:t>
            </a:r>
            <a:r>
              <a:rPr lang="en-GB"/>
              <a:t> tool for managing their collection 😎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800" y="2571750"/>
            <a:ext cx="1387275" cy="138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My solution</a:t>
            </a:r>
            <a:endParaRPr b="1" sz="3600"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Introducing Citadel Oldtown</a:t>
            </a:r>
            <a:endParaRPr b="1" sz="2400">
              <a:solidFill>
                <a:srgbClr val="EFEFEF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 </a:t>
            </a:r>
            <a:r>
              <a:rPr lang="en-GB">
                <a:solidFill>
                  <a:srgbClr val="FFE599"/>
                </a:solidFill>
              </a:rPr>
              <a:t>lightweight</a:t>
            </a:r>
            <a:r>
              <a:rPr lang="en-GB"/>
              <a:t>, command-line-based tool designed for personal book management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Inspired by the concept of a private library, similar to “</a:t>
            </a:r>
            <a:r>
              <a:rPr b="1" lang="en-GB"/>
              <a:t>The Citadel</a:t>
            </a:r>
            <a:r>
              <a:rPr lang="en-GB"/>
              <a:t>” from </a:t>
            </a:r>
            <a:r>
              <a:rPr b="1" lang="en-GB">
                <a:solidFill>
                  <a:srgbClr val="6D9EEB"/>
                </a:solidFill>
              </a:rPr>
              <a:t>The Game of Thrones</a:t>
            </a:r>
            <a:endParaRPr b="1">
              <a:solidFill>
                <a:srgbClr val="6D9EEB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863" y="3129613"/>
            <a:ext cx="885825" cy="88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My solution</a:t>
            </a:r>
            <a:endParaRPr b="1" sz="3600"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Introducing Citadel Oldtown</a:t>
            </a:r>
            <a:endParaRPr b="1" sz="2400"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D9EEB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675" y="1704425"/>
            <a:ext cx="6078776" cy="326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My solution</a:t>
            </a:r>
            <a:endParaRPr b="1" sz="3600"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Key features</a:t>
            </a:r>
            <a:endParaRPr b="1" sz="2400">
              <a:solidFill>
                <a:srgbClr val="EFEFEF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Maintain a detailed list of books with status, rating, and personal notes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D9EEB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53675" y="38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My solution</a:t>
            </a:r>
            <a:endParaRPr b="1" sz="3600"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53675" y="1093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FEFEF"/>
                </a:solidFill>
              </a:rPr>
              <a:t>Key features</a:t>
            </a:r>
            <a:endParaRPr b="1" sz="2400">
              <a:solidFill>
                <a:srgbClr val="EFEFEF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Maintain a detailed list of books with status, rating, and personal notes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Store data offline in a simple, </a:t>
            </a:r>
            <a:r>
              <a:rPr lang="en-GB">
                <a:solidFill>
                  <a:srgbClr val="93C47D"/>
                </a:solidFill>
              </a:rPr>
              <a:t>easy-to-access</a:t>
            </a:r>
            <a:r>
              <a:rPr lang="en-GB"/>
              <a:t> format</a:t>
            </a:r>
            <a:endParaRPr b="1">
              <a:solidFill>
                <a:srgbClr val="6D9EEB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